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dewoolk" initials="m" lastIdx="1" clrIdx="0">
    <p:extLst>
      <p:ext uri="{19B8F6BF-5375-455C-9EA6-DF929625EA0E}">
        <p15:presenceInfo xmlns:p15="http://schemas.microsoft.com/office/powerpoint/2012/main" userId="mdewool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p:scale>
          <a:sx n="118" d="100"/>
          <a:sy n="118" d="100"/>
        </p:scale>
        <p:origin x="113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4.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9/1/2017</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2017symposium" TargetMode="External"/><Relationship Id="rId2" Type="http://schemas.openxmlformats.org/officeDocument/2006/relationships/hyperlink" Target="http://www.uvm.edu/~transctr/pdf/"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http/vtrans.vermont.gov/boards-councils/stic" TargetMode="External"/><Relationship Id="rId4" Type="http://schemas.openxmlformats.org/officeDocument/2006/relationships/hyperlink" Target="http://vtrans.vermont.gov/planning/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1140765718"/>
              </p:ext>
            </p:extLst>
          </p:nvPr>
        </p:nvGraphicFramePr>
        <p:xfrm>
          <a:off x="393538" y="420078"/>
          <a:ext cx="7192006" cy="9636759"/>
        </p:xfrm>
        <a:graphic>
          <a:graphicData uri="http://schemas.openxmlformats.org/drawingml/2006/table">
            <a:tbl>
              <a:tblPr firstRow="1" bandRow="1">
                <a:tableStyleId>{2D5ABB26-0587-4C30-8999-92F81FD0307C}</a:tableStyleId>
              </a:tblPr>
              <a:tblGrid>
                <a:gridCol w="1968023">
                  <a:extLst>
                    <a:ext uri="{9D8B030D-6E8A-4147-A177-3AD203B41FA5}">
                      <a16:colId xmlns:a16="http://schemas.microsoft.com/office/drawing/2014/main" val="20000"/>
                    </a:ext>
                  </a:extLst>
                </a:gridCol>
                <a:gridCol w="5223983">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2000" b="1" dirty="0">
                          <a:latin typeface="Franklin Gothic Medium" panose="020B0603020102020204" pitchFamily="34" charset="0"/>
                        </a:rPr>
                        <a:t>Quantifying the Vulnerability of Vermont Bridges to Seismic Loading</a:t>
                      </a:r>
                      <a:endParaRPr sz="2000" b="1"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dirty="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lang="en-US" sz="850" dirty="0">
                        <a:latin typeface="Times New Roman"/>
                        <a:cs typeface="Times New Roman"/>
                      </a:endParaRPr>
                    </a:p>
                    <a:p>
                      <a:pPr marL="152400">
                        <a:lnSpc>
                          <a:spcPct val="100000"/>
                        </a:lnSpc>
                        <a:spcBef>
                          <a:spcPts val="5"/>
                        </a:spcBef>
                      </a:pPr>
                      <a:r>
                        <a:rPr lang="en-US" sz="1000" b="1" spc="30" dirty="0">
                          <a:solidFill>
                            <a:srgbClr val="231F20"/>
                          </a:solidFill>
                          <a:latin typeface="Franklin Gothic Book" panose="020B0503020102020204" pitchFamily="34" charset="0"/>
                          <a:cs typeface="Calibri"/>
                        </a:rPr>
                        <a:t>RESEARCH</a:t>
                      </a:r>
                      <a:r>
                        <a:rPr lang="en-US" sz="1000" b="1" spc="-65" dirty="0">
                          <a:solidFill>
                            <a:srgbClr val="231F20"/>
                          </a:solidFill>
                          <a:latin typeface="Franklin Gothic Book" panose="020B0503020102020204" pitchFamily="34" charset="0"/>
                          <a:cs typeface="Calibri"/>
                        </a:rPr>
                        <a:t> </a:t>
                      </a:r>
                      <a:r>
                        <a:rPr lang="en-US" sz="1000" b="1" spc="35" dirty="0">
                          <a:solidFill>
                            <a:srgbClr val="231F20"/>
                          </a:solidFill>
                          <a:latin typeface="Franklin Gothic Book" panose="020B0503020102020204" pitchFamily="34" charset="0"/>
                          <a:cs typeface="Calibri"/>
                        </a:rPr>
                        <a:t>PROJECT</a:t>
                      </a:r>
                      <a:r>
                        <a:rPr lang="en-US" sz="1000" b="1" spc="-100" dirty="0">
                          <a:solidFill>
                            <a:srgbClr val="231F20"/>
                          </a:solidFill>
                          <a:latin typeface="Franklin Gothic Book" panose="020B0503020102020204" pitchFamily="34" charset="0"/>
                          <a:cs typeface="Calibri"/>
                        </a:rPr>
                        <a:t> </a:t>
                      </a:r>
                      <a:r>
                        <a:rPr lang="en-US" sz="1000" b="1" spc="30" dirty="0">
                          <a:solidFill>
                            <a:srgbClr val="231F20"/>
                          </a:solidFill>
                          <a:latin typeface="Franklin Gothic Book" panose="020B0503020102020204" pitchFamily="34" charset="0"/>
                          <a:cs typeface="Calibri"/>
                        </a:rPr>
                        <a:t>TITLE</a:t>
                      </a:r>
                      <a:endParaRPr lang="en-US" sz="1000" dirty="0">
                        <a:latin typeface="Franklin Gothic Book" panose="020B0503020102020204" pitchFamily="34" charset="0"/>
                        <a:cs typeface="Calibri"/>
                      </a:endParaRPr>
                    </a:p>
                    <a:p>
                      <a:pPr marL="151765" marR="153670">
                        <a:lnSpc>
                          <a:spcPct val="104200"/>
                        </a:lnSpc>
                        <a:spcBef>
                          <a:spcPts val="259"/>
                        </a:spcBef>
                      </a:pPr>
                      <a:r>
                        <a:rPr lang="en-US" sz="800" dirty="0">
                          <a:latin typeface="Franklin Gothic Medium" panose="020B0603020102020204" pitchFamily="34" charset="0"/>
                        </a:rPr>
                        <a:t>Project 737 Quantifying the Vulnerability of Vermont Bridges to Seismic Loading</a:t>
                      </a:r>
                      <a:endParaRPr lang="en-US" sz="850" dirty="0">
                        <a:latin typeface="Franklin Gothic Medium" panose="020B0603020102020204" pitchFamily="34" charset="0"/>
                        <a:cs typeface="Times New Roman"/>
                      </a:endParaRPr>
                    </a:p>
                    <a:p>
                      <a:pPr marL="152400">
                        <a:lnSpc>
                          <a:spcPct val="100000"/>
                        </a:lnSpc>
                        <a:spcBef>
                          <a:spcPts val="600"/>
                        </a:spcBef>
                      </a:pPr>
                      <a:r>
                        <a:rPr lang="en-US" sz="1050" b="1" dirty="0">
                          <a:solidFill>
                            <a:srgbClr val="231F20"/>
                          </a:solidFill>
                          <a:latin typeface="Franklin Gothic Book" panose="020B0503020102020204" pitchFamily="34" charset="0"/>
                          <a:cs typeface="Calibri"/>
                        </a:rPr>
                        <a:t>STUDY</a:t>
                      </a:r>
                      <a:r>
                        <a:rPr lang="en-US" sz="1050" b="1" spc="-150" dirty="0">
                          <a:solidFill>
                            <a:srgbClr val="231F20"/>
                          </a:solidFill>
                          <a:latin typeface="Franklin Gothic Book" panose="020B0503020102020204" pitchFamily="34" charset="0"/>
                          <a:cs typeface="Calibri"/>
                        </a:rPr>
                        <a:t> </a:t>
                      </a:r>
                      <a:r>
                        <a:rPr lang="en-US" sz="1050" b="1" spc="-10" dirty="0">
                          <a:solidFill>
                            <a:srgbClr val="231F20"/>
                          </a:solidFill>
                          <a:latin typeface="Franklin Gothic Book" panose="020B0503020102020204" pitchFamily="34" charset="0"/>
                          <a:cs typeface="Calibri"/>
                        </a:rPr>
                        <a:t>TIMELINE</a:t>
                      </a:r>
                      <a:endParaRPr lang="en-US" sz="1050" dirty="0">
                        <a:latin typeface="Franklin Gothic Book" panose="020B0503020102020204" pitchFamily="34" charset="0"/>
                        <a:cs typeface="Calibri"/>
                      </a:endParaRPr>
                    </a:p>
                    <a:p>
                      <a:pPr marL="152400">
                        <a:lnSpc>
                          <a:spcPct val="100000"/>
                        </a:lnSpc>
                        <a:spcBef>
                          <a:spcPts val="240"/>
                        </a:spcBef>
                      </a:pPr>
                      <a:r>
                        <a:rPr lang="en-US" sz="850" spc="-10" dirty="0">
                          <a:solidFill>
                            <a:srgbClr val="231F20"/>
                          </a:solidFill>
                          <a:latin typeface="Franklin Gothic Medium" panose="020B0603020102020204" pitchFamily="34" charset="0"/>
                          <a:cs typeface="Calibri"/>
                        </a:rPr>
                        <a:t>May 2013-August 2017</a:t>
                      </a:r>
                      <a:endParaRPr lang="en-US" sz="850" dirty="0">
                        <a:latin typeface="Franklin Gothic Medium" panose="020B0603020102020204" pitchFamily="34" charset="0"/>
                        <a:cs typeface="Calibri"/>
                      </a:endParaRPr>
                    </a:p>
                    <a:p>
                      <a:pPr>
                        <a:lnSpc>
                          <a:spcPct val="100000"/>
                        </a:lnSpc>
                        <a:spcBef>
                          <a:spcPts val="50"/>
                        </a:spcBef>
                      </a:pPr>
                      <a:endParaRPr lang="en-US" sz="850" dirty="0">
                        <a:latin typeface="Franklin Gothic Book" panose="020B0503020102020204" pitchFamily="34" charset="0"/>
                        <a:cs typeface="Times New Roman"/>
                      </a:endParaRPr>
                    </a:p>
                    <a:p>
                      <a:pPr marL="152400">
                        <a:lnSpc>
                          <a:spcPct val="100000"/>
                        </a:lnSpc>
                      </a:pPr>
                      <a:r>
                        <a:rPr lang="en-US" sz="1000" b="1" spc="15" dirty="0">
                          <a:solidFill>
                            <a:srgbClr val="231F20"/>
                          </a:solidFill>
                          <a:latin typeface="Franklin Gothic Book" panose="020B0503020102020204" pitchFamily="34" charset="0"/>
                          <a:cs typeface="Calibri"/>
                        </a:rPr>
                        <a:t>PRINCIPAL</a:t>
                      </a:r>
                      <a:r>
                        <a:rPr lang="en-US" sz="1000" b="1" spc="-90" dirty="0">
                          <a:solidFill>
                            <a:srgbClr val="231F20"/>
                          </a:solidFill>
                          <a:latin typeface="Franklin Gothic Book" panose="020B0503020102020204" pitchFamily="34" charset="0"/>
                          <a:cs typeface="Calibri"/>
                        </a:rPr>
                        <a:t> </a:t>
                      </a:r>
                      <a:r>
                        <a:rPr lang="en-US" sz="1000" b="1" spc="10" dirty="0">
                          <a:solidFill>
                            <a:srgbClr val="231F20"/>
                          </a:solidFill>
                          <a:latin typeface="Franklin Gothic Book" panose="020B0503020102020204" pitchFamily="34" charset="0"/>
                          <a:cs typeface="Calibri"/>
                        </a:rPr>
                        <a:t>INVESTIGATOR</a:t>
                      </a:r>
                      <a:endParaRPr lang="en-US"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chemeClr val="tx1"/>
                          </a:solidFill>
                          <a:latin typeface="Franklin Gothic Medium" panose="020B0603020102020204" pitchFamily="34" charset="0"/>
                          <a:cs typeface="Calibri"/>
                        </a:rPr>
                        <a:t>Mandar </a:t>
                      </a:r>
                      <a:r>
                        <a:rPr lang="en-US" sz="800" spc="-20" dirty="0">
                          <a:solidFill>
                            <a:schemeClr val="tx1"/>
                          </a:solidFill>
                          <a:latin typeface="Franklin Gothic Medium" panose="020B0603020102020204" pitchFamily="34" charset="0"/>
                          <a:cs typeface="Calibri"/>
                        </a:rPr>
                        <a:t>M. </a:t>
                      </a:r>
                      <a:r>
                        <a:rPr lang="en-US" sz="800" spc="-20" dirty="0" smtClean="0">
                          <a:solidFill>
                            <a:schemeClr val="tx1"/>
                          </a:solidFill>
                          <a:latin typeface="Franklin Gothic Medium" panose="020B0603020102020204" pitchFamily="34" charset="0"/>
                          <a:cs typeface="Calibri"/>
                        </a:rPr>
                        <a:t>Dewoolkar</a:t>
                      </a:r>
                      <a:endParaRPr lang="en-US" sz="800" spc="-20" dirty="0" smtClean="0">
                        <a:solidFill>
                          <a:schemeClr val="tx1"/>
                        </a:solidFill>
                        <a:latin typeface="Franklin Gothic Medium" panose="020B0603020102020204" pitchFamily="34" charset="0"/>
                        <a:cs typeface="Calibri"/>
                      </a:endParaRPr>
                    </a:p>
                    <a:p>
                      <a:pPr marL="152400">
                        <a:lnSpc>
                          <a:spcPct val="100000"/>
                        </a:lnSpc>
                        <a:spcBef>
                          <a:spcPts val="300"/>
                        </a:spcBef>
                      </a:pPr>
                      <a:r>
                        <a:rPr lang="en-US" sz="800" spc="-20" dirty="0" smtClean="0">
                          <a:solidFill>
                            <a:schemeClr val="tx1"/>
                          </a:solidFill>
                          <a:latin typeface="Franklin Gothic Medium" panose="020B0603020102020204" pitchFamily="34" charset="0"/>
                          <a:cs typeface="Calibri"/>
                        </a:rPr>
                        <a:t>Eric </a:t>
                      </a:r>
                      <a:r>
                        <a:rPr lang="en-US" sz="800" spc="-20" dirty="0">
                          <a:solidFill>
                            <a:schemeClr val="tx1"/>
                          </a:solidFill>
                          <a:latin typeface="Franklin Gothic Medium" panose="020B0603020102020204" pitchFamily="34" charset="0"/>
                          <a:cs typeface="Calibri"/>
                        </a:rPr>
                        <a:t>M. </a:t>
                      </a:r>
                      <a:r>
                        <a:rPr lang="en-US" sz="800" spc="-20" dirty="0" smtClean="0">
                          <a:solidFill>
                            <a:schemeClr val="tx1"/>
                          </a:solidFill>
                          <a:latin typeface="Franklin Gothic Medium" panose="020B0603020102020204" pitchFamily="34" charset="0"/>
                          <a:cs typeface="Calibri"/>
                        </a:rPr>
                        <a:t>Hernandez</a:t>
                      </a:r>
                    </a:p>
                    <a:p>
                      <a:pPr marL="152400">
                        <a:lnSpc>
                          <a:spcPct val="100000"/>
                        </a:lnSpc>
                        <a:spcBef>
                          <a:spcPts val="300"/>
                        </a:spcBef>
                      </a:pPr>
                      <a:r>
                        <a:rPr lang="en-US" sz="800" spc="-20" dirty="0" smtClean="0">
                          <a:solidFill>
                            <a:schemeClr val="tx1"/>
                          </a:solidFill>
                          <a:latin typeface="Franklin Gothic Medium" panose="020B0603020102020204" pitchFamily="34" charset="0"/>
                          <a:cs typeface="Calibri"/>
                        </a:rPr>
                        <a:t>John Lens</a:t>
                      </a:r>
                    </a:p>
                    <a:p>
                      <a:pPr marL="152400" marR="0" lvl="0" indent="0" defTabSz="914400" eaLnBrk="1" fontAlgn="auto" latinLnBrk="0" hangingPunct="1">
                        <a:lnSpc>
                          <a:spcPct val="100000"/>
                        </a:lnSpc>
                        <a:spcBef>
                          <a:spcPts val="300"/>
                        </a:spcBef>
                        <a:spcAft>
                          <a:spcPts val="0"/>
                        </a:spcAft>
                        <a:buClrTx/>
                        <a:buSzTx/>
                        <a:buFontTx/>
                        <a:buNone/>
                        <a:tabLst/>
                        <a:defRPr/>
                      </a:pPr>
                      <a:r>
                        <a:rPr lang="en-US" sz="800" spc="-20" dirty="0" smtClean="0">
                          <a:solidFill>
                            <a:schemeClr val="tx1"/>
                          </a:solidFill>
                          <a:latin typeface="Franklin Gothic Medium" panose="020B0603020102020204" pitchFamily="34" charset="0"/>
                          <a:cs typeface="Calibri"/>
                        </a:rPr>
                        <a:t>University of Vermont </a:t>
                      </a:r>
                      <a:endParaRPr lang="en-US" sz="800" spc="-20" dirty="0" smtClean="0">
                        <a:solidFill>
                          <a:schemeClr val="tx1"/>
                        </a:solidFill>
                        <a:latin typeface="Franklin Gothic Medium" panose="020B0603020102020204" pitchFamily="34" charset="0"/>
                        <a:cs typeface="Calibri"/>
                      </a:endParaRPr>
                    </a:p>
                    <a:p>
                      <a:pPr marL="152400" marR="0" lvl="0" indent="0" defTabSz="914400" eaLnBrk="1" fontAlgn="auto" latinLnBrk="0" hangingPunct="1">
                        <a:lnSpc>
                          <a:spcPct val="100000"/>
                        </a:lnSpc>
                        <a:spcBef>
                          <a:spcPts val="300"/>
                        </a:spcBef>
                        <a:spcAft>
                          <a:spcPts val="0"/>
                        </a:spcAft>
                        <a:buClrTx/>
                        <a:buSzTx/>
                        <a:buFontTx/>
                        <a:buNone/>
                        <a:tabLst/>
                        <a:defRPr/>
                      </a:pPr>
                      <a:r>
                        <a:rPr lang="en-US" sz="800" spc="-20" dirty="0" smtClean="0">
                          <a:solidFill>
                            <a:schemeClr val="tx1"/>
                          </a:solidFill>
                          <a:latin typeface="Franklin Gothic Medium" panose="020B0603020102020204" pitchFamily="34" charset="0"/>
                          <a:cs typeface="Calibri"/>
                        </a:rPr>
                        <a:t>Department </a:t>
                      </a:r>
                      <a:r>
                        <a:rPr lang="en-US" sz="800" spc="-20" dirty="0" smtClean="0">
                          <a:solidFill>
                            <a:schemeClr val="tx1"/>
                          </a:solidFill>
                          <a:latin typeface="Franklin Gothic Medium" panose="020B0603020102020204" pitchFamily="34" charset="0"/>
                          <a:cs typeface="Calibri"/>
                        </a:rPr>
                        <a:t>of Civil and Environmental Engineering</a:t>
                      </a:r>
                    </a:p>
                    <a:p>
                      <a:pPr marL="152400">
                        <a:lnSpc>
                          <a:spcPct val="100000"/>
                        </a:lnSpc>
                        <a:spcBef>
                          <a:spcPts val="300"/>
                        </a:spcBef>
                      </a:pPr>
                      <a:endParaRPr lang="en-US" sz="800" dirty="0">
                        <a:latin typeface="Franklin Gothic Medium" panose="020B0603020102020204" pitchFamily="34" charset="0"/>
                        <a:cs typeface="Calibri"/>
                      </a:endParaRPr>
                    </a:p>
                    <a:p>
                      <a:pPr>
                        <a:lnSpc>
                          <a:spcPct val="100000"/>
                        </a:lnSpc>
                        <a:spcBef>
                          <a:spcPts val="10"/>
                        </a:spcBef>
                      </a:pPr>
                      <a:endParaRPr lang="en-US" sz="850" dirty="0">
                        <a:latin typeface="Times New Roman"/>
                        <a:cs typeface="Times New Roman"/>
                      </a:endParaRPr>
                    </a:p>
                    <a:p>
                      <a:pPr marL="152400">
                        <a:lnSpc>
                          <a:spcPct val="100000"/>
                        </a:lnSpc>
                      </a:pPr>
                      <a:endParaRPr lang="en-US" sz="1050" b="1" spc="-120" dirty="0">
                        <a:solidFill>
                          <a:srgbClr val="231F20"/>
                        </a:solidFill>
                        <a:latin typeface="Calibri"/>
                        <a:cs typeface="Calibri"/>
                      </a:endParaRPr>
                    </a:p>
                    <a:p>
                      <a:pPr marL="152400">
                        <a:lnSpc>
                          <a:spcPct val="100000"/>
                        </a:lnSpc>
                      </a:pPr>
                      <a:r>
                        <a:rPr lang="en-US" sz="1050" b="1" spc="-120" dirty="0">
                          <a:solidFill>
                            <a:srgbClr val="231F20"/>
                          </a:solidFill>
                          <a:latin typeface="Franklin Gothic Book" panose="020B0503020102020204" pitchFamily="34" charset="0"/>
                          <a:cs typeface="Calibri"/>
                        </a:rPr>
                        <a:t>VTRANS  </a:t>
                      </a:r>
                      <a:r>
                        <a:rPr lang="en-US" sz="1050" b="1" spc="-10" dirty="0">
                          <a:solidFill>
                            <a:srgbClr val="231F20"/>
                          </a:solidFill>
                          <a:latin typeface="Franklin Gothic Book" panose="020B0503020102020204" pitchFamily="34" charset="0"/>
                          <a:cs typeface="Calibri"/>
                        </a:rPr>
                        <a:t>CONTACT(S)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a:solidFill>
                            <a:srgbClr val="231F20"/>
                          </a:solidFill>
                          <a:latin typeface="Franklin Gothic Medium" panose="020B0603020102020204" pitchFamily="34" charset="0"/>
                          <a:cs typeface="Calibri"/>
                        </a:rPr>
                        <a:t>Dr. Emily Parkany, P.E.</a:t>
                      </a:r>
                    </a:p>
                    <a:p>
                      <a:pPr marL="152400">
                        <a:lnSpc>
                          <a:spcPct val="100000"/>
                        </a:lnSpc>
                      </a:pPr>
                      <a:endParaRPr lang="en-US" sz="850" spc="-35" dirty="0">
                        <a:solidFill>
                          <a:srgbClr val="231F20"/>
                        </a:solidFill>
                        <a:latin typeface="Calibri"/>
                        <a:ea typeface="+mn-ea"/>
                        <a:cs typeface="Calibri"/>
                      </a:endParaRPr>
                    </a:p>
                    <a:p>
                      <a:pPr>
                        <a:lnSpc>
                          <a:spcPct val="100000"/>
                        </a:lnSpc>
                        <a:spcBef>
                          <a:spcPts val="30"/>
                        </a:spcBef>
                      </a:pPr>
                      <a:endParaRPr lang="en-US" sz="1000" dirty="0">
                        <a:latin typeface="Franklin Gothic Book" panose="020B0503020102020204" pitchFamily="34" charset="0"/>
                        <a:cs typeface="Times New Roman"/>
                      </a:endParaRPr>
                    </a:p>
                    <a:p>
                      <a:pPr marL="152400">
                        <a:lnSpc>
                          <a:spcPct val="100000"/>
                        </a:lnSpc>
                      </a:pPr>
                      <a:r>
                        <a:rPr lang="en-US" sz="1050" b="1" spc="-30" dirty="0">
                          <a:solidFill>
                            <a:srgbClr val="231F20"/>
                          </a:solidFill>
                          <a:latin typeface="Franklin Gothic Book" panose="020B0503020102020204" pitchFamily="34" charset="0"/>
                          <a:cs typeface="Calibri"/>
                        </a:rPr>
                        <a:t>MORE</a:t>
                      </a:r>
                      <a:r>
                        <a:rPr lang="en-US" sz="1050" b="1" spc="-110" dirty="0">
                          <a:solidFill>
                            <a:srgbClr val="231F20"/>
                          </a:solidFill>
                          <a:latin typeface="Franklin Gothic Book" panose="020B0503020102020204" pitchFamily="34" charset="0"/>
                          <a:cs typeface="Calibri"/>
                        </a:rPr>
                        <a:t> </a:t>
                      </a:r>
                      <a:r>
                        <a:rPr lang="en-US" sz="1050" b="1" spc="-25" dirty="0">
                          <a:solidFill>
                            <a:srgbClr val="231F20"/>
                          </a:solidFill>
                          <a:latin typeface="Franklin Gothic Book" panose="020B0503020102020204" pitchFamily="34" charset="0"/>
                          <a:cs typeface="Calibri"/>
                        </a:rPr>
                        <a:t>INFORMATION</a:t>
                      </a:r>
                      <a:endParaRPr lang="en-US" sz="1050" dirty="0">
                        <a:latin typeface="Franklin Gothic Book" panose="020B0503020102020204" pitchFamily="34" charset="0"/>
                        <a:cs typeface="Calibri"/>
                      </a:endParaRPr>
                    </a:p>
                    <a:p>
                      <a:pPr marL="152400" marR="154940">
                        <a:lnSpc>
                          <a:spcPts val="1000"/>
                        </a:lnSpc>
                        <a:spcBef>
                          <a:spcPts val="290"/>
                        </a:spcBef>
                      </a:pPr>
                      <a:r>
                        <a:rPr lang="en-US" sz="850" i="1" dirty="0">
                          <a:solidFill>
                            <a:srgbClr val="231F20"/>
                          </a:solidFill>
                          <a:latin typeface="Palatino Linotype" panose="02040502050505030304" pitchFamily="18" charset="0"/>
                          <a:cs typeface="Calibri"/>
                          <a:hlinkClick r:id="rId2"/>
                        </a:rPr>
                        <a:t>Research </a:t>
                      </a:r>
                      <a:r>
                        <a:rPr lang="en-US" sz="850" i="1" baseline="0" dirty="0">
                          <a:solidFill>
                            <a:srgbClr val="231F20"/>
                          </a:solidFill>
                          <a:latin typeface="Palatino Linotype" panose="02040502050505030304" pitchFamily="18" charset="0"/>
                          <a:cs typeface="Calibri"/>
                          <a:hlinkClick r:id="rId2"/>
                        </a:rPr>
                        <a:t>will add link to the final report  and other materials on VTrans website</a:t>
                      </a:r>
                      <a:endParaRPr lang="en-US" sz="850" i="1" baseline="0" dirty="0">
                        <a:solidFill>
                          <a:srgbClr val="231F20"/>
                        </a:solidFill>
                        <a:latin typeface="Palatino Linotype" panose="02040502050505030304" pitchFamily="18" charset="0"/>
                        <a:cs typeface="Calibri"/>
                      </a:endParaRPr>
                    </a:p>
                    <a:p>
                      <a:pPr marL="152400" marR="154940">
                        <a:lnSpc>
                          <a:spcPts val="1000"/>
                        </a:lnSpc>
                        <a:spcBef>
                          <a:spcPts val="290"/>
                        </a:spcBef>
                      </a:pPr>
                      <a:endParaRPr lang="en-US" sz="850" dirty="0">
                        <a:latin typeface="Times New Roman"/>
                        <a:cs typeface="Times New Roman"/>
                      </a:endParaRPr>
                    </a:p>
                    <a:p>
                      <a:pPr marL="152400" marR="154940">
                        <a:lnSpc>
                          <a:spcPts val="1000"/>
                        </a:lnSpc>
                        <a:spcBef>
                          <a:spcPts val="290"/>
                        </a:spcBef>
                      </a:pPr>
                      <a:endParaRPr lang="en-US" sz="850" dirty="0">
                        <a:latin typeface="Palatino Linotype" panose="02040502050505030304" pitchFamily="18" charset="0"/>
                        <a:cs typeface="Times New Roman"/>
                      </a:endParaRPr>
                    </a:p>
                    <a:p>
                      <a:pPr marL="152400" marR="154940">
                        <a:lnSpc>
                          <a:spcPts val="1000"/>
                        </a:lnSpc>
                        <a:spcBef>
                          <a:spcPts val="290"/>
                        </a:spcBef>
                      </a:pPr>
                      <a:r>
                        <a:rPr lang="en-US" sz="850" dirty="0">
                          <a:latin typeface="Palatino Linotype" panose="02040502050505030304" pitchFamily="18" charset="0"/>
                          <a:cs typeface="Times New Roman"/>
                        </a:rPr>
                        <a:t>This fact sheet</a:t>
                      </a:r>
                      <a:r>
                        <a:rPr lang="en-US" sz="850" baseline="0" dirty="0">
                          <a:latin typeface="Palatino Linotype" panose="02040502050505030304" pitchFamily="18" charset="0"/>
                          <a:cs typeface="Times New Roman"/>
                        </a:rPr>
                        <a:t> was prepared for the 2017 VTrans Research Symposium &amp; STIC Annual Meeting held </a:t>
                      </a:r>
                      <a:r>
                        <a:rPr lang="en-US" sz="850" b="1" baseline="0" dirty="0">
                          <a:latin typeface="Palatino Linotype" panose="02040502050505030304" pitchFamily="18" charset="0"/>
                          <a:cs typeface="Times New Roman"/>
                        </a:rPr>
                        <a:t>on September 28, 2017</a:t>
                      </a:r>
                      <a:r>
                        <a:rPr lang="en-US" sz="850" baseline="0" dirty="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Fact sheets can be found for additional projects featured at the 2017 Symposium at </a:t>
                      </a:r>
                      <a:r>
                        <a:rPr lang="en-US" sz="850" baseline="0" dirty="0">
                          <a:latin typeface="Palatino Linotype" panose="02040502050505030304" pitchFamily="18" charset="0"/>
                          <a:cs typeface="Times New Roman"/>
                          <a:hlinkClick r:id="rId3"/>
                        </a:rPr>
                        <a:t>http://vtrans.vermont.gov/planning/research/2017symposium</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a:lnSpc>
                          <a:spcPts val="1000"/>
                        </a:lnSpc>
                        <a:spcBef>
                          <a:spcPts val="290"/>
                        </a:spcBef>
                      </a:pPr>
                      <a:r>
                        <a:rPr lang="en-US" sz="850" baseline="0" dirty="0">
                          <a:latin typeface="Palatino Linotype" panose="02040502050505030304" pitchFamily="18" charset="0"/>
                          <a:cs typeface="Times New Roman"/>
                        </a:rPr>
                        <a:t>Additional information about the </a:t>
                      </a:r>
                      <a:r>
                        <a:rPr lang="en-US" sz="850" b="1" baseline="0" dirty="0">
                          <a:latin typeface="Palatino Linotype" panose="02040502050505030304" pitchFamily="18" charset="0"/>
                          <a:cs typeface="Times New Roman"/>
                        </a:rPr>
                        <a:t>VTrans Research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4"/>
                        </a:rPr>
                        <a:t>http://vtrans.vermont.gov/planning/research</a:t>
                      </a:r>
                      <a:r>
                        <a:rPr lang="en-US" sz="850" baseline="0" dirty="0">
                          <a:latin typeface="Palatino Linotype" panose="02040502050505030304" pitchFamily="18" charset="0"/>
                          <a:cs typeface="Times New Roman"/>
                        </a:rPr>
                        <a:t> </a:t>
                      </a:r>
                    </a:p>
                    <a:p>
                      <a:pPr marL="152400" marR="154940">
                        <a:lnSpc>
                          <a:spcPts val="1000"/>
                        </a:lnSpc>
                        <a:spcBef>
                          <a:spcPts val="290"/>
                        </a:spcBef>
                      </a:pPr>
                      <a:endParaRPr lang="en-US" sz="850" baseline="0" dirty="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a:latin typeface="Palatino Linotype" panose="02040502050505030304" pitchFamily="18" charset="0"/>
                          <a:cs typeface="Times New Roman"/>
                        </a:rPr>
                        <a:t>Additional information about the </a:t>
                      </a:r>
                      <a:r>
                        <a:rPr lang="en-US" sz="850" b="1" baseline="0" dirty="0">
                          <a:latin typeface="Palatino Linotype" panose="02040502050505030304" pitchFamily="18" charset="0"/>
                          <a:cs typeface="Times New Roman"/>
                        </a:rPr>
                        <a:t>VTrans STIC Program </a:t>
                      </a:r>
                      <a:r>
                        <a:rPr lang="en-US" sz="850" baseline="0" dirty="0">
                          <a:latin typeface="Palatino Linotype" panose="02040502050505030304" pitchFamily="18" charset="0"/>
                          <a:cs typeface="Times New Roman"/>
                        </a:rPr>
                        <a:t>can be found at </a:t>
                      </a:r>
                      <a:r>
                        <a:rPr lang="en-US" sz="850" baseline="0" dirty="0">
                          <a:latin typeface="Palatino Linotype" panose="02040502050505030304" pitchFamily="18" charset="0"/>
                          <a:cs typeface="Times New Roman"/>
                          <a:hlinkClick r:id="rId5"/>
                        </a:rPr>
                        <a:t>http://vtrans.vermont.gov/boards-councils/stic</a:t>
                      </a:r>
                      <a:r>
                        <a:rPr lang="en-US" sz="850" baseline="0" dirty="0">
                          <a:latin typeface="Palatino Linotype" panose="02040502050505030304" pitchFamily="18" charset="0"/>
                          <a:cs typeface="Times New Roman"/>
                        </a:rPr>
                        <a:t>  </a:t>
                      </a:r>
                      <a:endParaRPr lang="en-US"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rgbClr val="557630">
                        <a:alpha val="25000"/>
                      </a:srgbClr>
                    </a:solidFill>
                  </a:tcPr>
                </a:tc>
                <a:tc>
                  <a:txBody>
                    <a:bodyPr/>
                    <a:lstStyle/>
                    <a:p>
                      <a:pPr marL="70485" algn="just">
                        <a:lnSpc>
                          <a:spcPct val="100000"/>
                        </a:lnSpc>
                        <a:spcBef>
                          <a:spcPts val="65"/>
                        </a:spcBef>
                      </a:pPr>
                      <a:r>
                        <a:rPr lang="en-US" sz="1400" b="1" spc="20" dirty="0">
                          <a:solidFill>
                            <a:srgbClr val="231F20"/>
                          </a:solidFill>
                          <a:latin typeface="Franklin Gothic Book" panose="020B0503020102020204" pitchFamily="34" charset="0"/>
                          <a:cs typeface="Calibri"/>
                        </a:rPr>
                        <a:t>Introduction</a:t>
                      </a:r>
                      <a:r>
                        <a:rPr lang="en-US" sz="1400" b="1" spc="20" baseline="0" dirty="0">
                          <a:solidFill>
                            <a:srgbClr val="231F20"/>
                          </a:solidFill>
                          <a:latin typeface="Franklin Gothic Book" panose="020B0503020102020204" pitchFamily="34" charset="0"/>
                          <a:cs typeface="Calibri"/>
                        </a:rPr>
                        <a:t> or </a:t>
                      </a:r>
                      <a:r>
                        <a:rPr lang="en-US" sz="1400" b="1" spc="20" dirty="0">
                          <a:solidFill>
                            <a:srgbClr val="231F20"/>
                          </a:solidFill>
                          <a:latin typeface="Franklin Gothic Book" panose="020B0503020102020204" pitchFamily="34" charset="0"/>
                          <a:cs typeface="Calibri"/>
                        </a:rPr>
                        <a:t>What </a:t>
                      </a:r>
                      <a:r>
                        <a:rPr lang="en-US" sz="1400" b="1" spc="35" dirty="0">
                          <a:solidFill>
                            <a:srgbClr val="231F20"/>
                          </a:solidFill>
                          <a:latin typeface="Franklin Gothic Book" panose="020B0503020102020204" pitchFamily="34" charset="0"/>
                          <a:cs typeface="Calibri"/>
                        </a:rPr>
                        <a:t>was </a:t>
                      </a:r>
                      <a:r>
                        <a:rPr lang="en-US" sz="1400" b="1" spc="40" dirty="0">
                          <a:solidFill>
                            <a:srgbClr val="231F20"/>
                          </a:solidFill>
                          <a:latin typeface="Franklin Gothic Book" panose="020B0503020102020204" pitchFamily="34" charset="0"/>
                          <a:cs typeface="Calibri"/>
                        </a:rPr>
                        <a:t>the</a:t>
                      </a:r>
                      <a:r>
                        <a:rPr lang="en-US" sz="1400" b="1" spc="-229" dirty="0">
                          <a:solidFill>
                            <a:srgbClr val="231F20"/>
                          </a:solidFill>
                          <a:latin typeface="Franklin Gothic Book" panose="020B0503020102020204" pitchFamily="34" charset="0"/>
                          <a:cs typeface="Calibri"/>
                        </a:rPr>
                        <a:t> </a:t>
                      </a:r>
                      <a:r>
                        <a:rPr lang="en-US" sz="1400" b="1" spc="40" dirty="0">
                          <a:solidFill>
                            <a:srgbClr val="231F20"/>
                          </a:solidFill>
                          <a:latin typeface="Franklin Gothic Book" panose="020B0503020102020204" pitchFamily="34" charset="0"/>
                          <a:cs typeface="Calibri"/>
                        </a:rPr>
                        <a:t>Problem?</a:t>
                      </a:r>
                      <a:endParaRPr lang="en-US" sz="1400" b="1" spc="0" baseline="0" dirty="0">
                        <a:solidFill>
                          <a:schemeClr val="tx1"/>
                        </a:solidFill>
                        <a:latin typeface="Franklin Gothic Book" panose="020B0503020102020204" pitchFamily="34" charset="0"/>
                        <a:cs typeface="Calibri"/>
                      </a:endParaRPr>
                    </a:p>
                    <a:p>
                      <a:pPr marL="70485" marR="0" lvl="0" indent="0" algn="just" defTabSz="914400" eaLnBrk="1" fontAlgn="auto" latinLnBrk="0" hangingPunct="1">
                        <a:lnSpc>
                          <a:spcPts val="1210"/>
                        </a:lnSpc>
                        <a:spcBef>
                          <a:spcPts val="960"/>
                        </a:spcBef>
                        <a:spcAft>
                          <a:spcPts val="0"/>
                        </a:spcAft>
                        <a:buClrTx/>
                        <a:buSzTx/>
                        <a:buFontTx/>
                        <a:buNone/>
                        <a:tabLst/>
                        <a:defRPr/>
                      </a:pPr>
                      <a:r>
                        <a:rPr lang="en-US" sz="1100" dirty="0">
                          <a:solidFill>
                            <a:schemeClr val="tx1"/>
                          </a:solidFill>
                          <a:effectLst/>
                          <a:latin typeface="Palatino Linotype" panose="02040502050505030304" pitchFamily="18" charset="0"/>
                          <a:ea typeface="+mn-ea"/>
                          <a:cs typeface="+mn-cs"/>
                        </a:rPr>
                        <a:t>Quantifying the seismic vulnerability of Vermont’s bridges is vital for managing those key transportation assets. Quantification is hampered by the quantity of bridges, the degree of deterioration present, the knowledge and effort required for the quantification analysis itself, and the continually changing condition of the inventory. Adding to this is the limited guidance existing on evaluating vulnerability both for low to moderate seismic hazard regions and for older, deteriorated bridges.</a:t>
                      </a:r>
                      <a:r>
                        <a:rPr lang="en-US" sz="1050" spc="-35" baseline="0" dirty="0">
                          <a:solidFill>
                            <a:srgbClr val="231F20"/>
                          </a:solidFill>
                          <a:latin typeface="Palatino Linotype" panose="02040502050505030304" pitchFamily="18" charset="0"/>
                          <a:cs typeface="Garamond"/>
                        </a:rPr>
                        <a:t> </a:t>
                      </a:r>
                      <a:endParaRPr lang="en-US" sz="1100" i="1" dirty="0">
                        <a:latin typeface="Palatino Linotype" panose="02040502050505030304" pitchFamily="18" charset="0"/>
                        <a:cs typeface="Garamond"/>
                      </a:endParaRPr>
                    </a:p>
                    <a:p>
                      <a:pPr marL="70485" marR="1379855" algn="just">
                        <a:lnSpc>
                          <a:spcPts val="1210"/>
                        </a:lnSpc>
                        <a:spcBef>
                          <a:spcPts val="960"/>
                        </a:spcBef>
                      </a:pPr>
                      <a:r>
                        <a:rPr lang="en-US" sz="1400" b="1" i="1" spc="20" dirty="0">
                          <a:solidFill>
                            <a:srgbClr val="231F20"/>
                          </a:solidFill>
                          <a:latin typeface="Franklin Gothic Book" panose="020B0503020102020204" pitchFamily="34" charset="0"/>
                          <a:cs typeface="Calibri"/>
                        </a:rPr>
                        <a:t>Methodology</a:t>
                      </a:r>
                      <a:r>
                        <a:rPr lang="en-US" sz="1400" b="1" i="1" spc="20" baseline="0" dirty="0">
                          <a:solidFill>
                            <a:srgbClr val="231F20"/>
                          </a:solidFill>
                          <a:latin typeface="Franklin Gothic Book" panose="020B0503020102020204" pitchFamily="34" charset="0"/>
                          <a:cs typeface="Calibri"/>
                        </a:rPr>
                        <a:t> </a:t>
                      </a:r>
                      <a:r>
                        <a:rPr lang="en-US" sz="1400" b="1" spc="20" baseline="0" dirty="0">
                          <a:solidFill>
                            <a:srgbClr val="231F20"/>
                          </a:solidFill>
                          <a:latin typeface="Franklin Gothic Book" panose="020B0503020102020204" pitchFamily="34" charset="0"/>
                          <a:cs typeface="Calibri"/>
                        </a:rPr>
                        <a:t>or </a:t>
                      </a:r>
                      <a:r>
                        <a:rPr lang="en-US" sz="1400" b="1" spc="20" dirty="0">
                          <a:solidFill>
                            <a:srgbClr val="231F20"/>
                          </a:solidFill>
                          <a:latin typeface="Franklin Gothic Book" panose="020B0503020102020204" pitchFamily="34" charset="0"/>
                          <a:cs typeface="Calibri"/>
                        </a:rPr>
                        <a:t>What </a:t>
                      </a:r>
                      <a:r>
                        <a:rPr lang="en-US" sz="1400" b="1" spc="35" dirty="0">
                          <a:solidFill>
                            <a:srgbClr val="231F20"/>
                          </a:solidFill>
                          <a:latin typeface="Franklin Gothic Book" panose="020B0503020102020204" pitchFamily="34" charset="0"/>
                          <a:cs typeface="Calibri"/>
                        </a:rPr>
                        <a:t>was</a:t>
                      </a:r>
                      <a:r>
                        <a:rPr lang="en-US" sz="1400" b="1" spc="-165" dirty="0">
                          <a:solidFill>
                            <a:srgbClr val="231F20"/>
                          </a:solidFill>
                          <a:latin typeface="Franklin Gothic Book" panose="020B0503020102020204" pitchFamily="34" charset="0"/>
                          <a:cs typeface="Calibri"/>
                        </a:rPr>
                        <a:t> </a:t>
                      </a:r>
                      <a:r>
                        <a:rPr lang="en-US" sz="1400" b="1" spc="40" dirty="0">
                          <a:solidFill>
                            <a:srgbClr val="231F20"/>
                          </a:solidFill>
                          <a:latin typeface="Franklin Gothic Book" panose="020B0503020102020204" pitchFamily="34" charset="0"/>
                          <a:cs typeface="Calibri"/>
                        </a:rPr>
                        <a:t>done?</a:t>
                      </a:r>
                      <a:endParaRPr lang="en-US" sz="1400" dirty="0">
                        <a:latin typeface="Franklin Gothic Book" panose="020B0503020102020204" pitchFamily="34" charset="0"/>
                        <a:cs typeface="Calibri"/>
                      </a:endParaRPr>
                    </a:p>
                    <a:p>
                      <a:pPr marL="70485" marR="5715" algn="just">
                        <a:lnSpc>
                          <a:spcPts val="1210"/>
                        </a:lnSpc>
                        <a:spcBef>
                          <a:spcPts val="960"/>
                        </a:spcBef>
                      </a:pPr>
                      <a:r>
                        <a:rPr lang="en-US" sz="1100" spc="-35" dirty="0" smtClean="0">
                          <a:solidFill>
                            <a:srgbClr val="231F20"/>
                          </a:solidFill>
                          <a:latin typeface="Palatino Linotype" panose="02040502050505030304" pitchFamily="18" charset="0"/>
                          <a:cs typeface="Garamond"/>
                        </a:rPr>
                        <a:t>The </a:t>
                      </a:r>
                      <a:r>
                        <a:rPr lang="en-US" sz="1100" spc="-35" dirty="0">
                          <a:solidFill>
                            <a:srgbClr val="231F20"/>
                          </a:solidFill>
                          <a:latin typeface="Palatino Linotype" panose="02040502050505030304" pitchFamily="18" charset="0"/>
                          <a:cs typeface="Garamond"/>
                        </a:rPr>
                        <a:t>study began with a survey of state transportation agencies regarding their seismic vulnerability rating methods, particularly for states in low to moderate seismicity regions similar to Vermont, followed by evaluating guidance on seismic vulnerability quantification from research institutions and </a:t>
                      </a:r>
                      <a:r>
                        <a:rPr lang="en-US" sz="1100" spc="-35" dirty="0" smtClean="0">
                          <a:solidFill>
                            <a:srgbClr val="231F20"/>
                          </a:solidFill>
                          <a:latin typeface="Palatino Linotype" panose="02040502050505030304" pitchFamily="18" charset="0"/>
                          <a:cs typeface="Garamond"/>
                        </a:rPr>
                        <a:t>FHWA</a:t>
                      </a:r>
                      <a:r>
                        <a:rPr lang="en-US" sz="1100" spc="-35" baseline="0" dirty="0" smtClean="0">
                          <a:solidFill>
                            <a:srgbClr val="231F20"/>
                          </a:solidFill>
                          <a:latin typeface="Palatino Linotype" panose="02040502050505030304" pitchFamily="18" charset="0"/>
                          <a:cs typeface="Garamond"/>
                        </a:rPr>
                        <a:t>.   </a:t>
                      </a:r>
                      <a:r>
                        <a:rPr lang="en-US" sz="1100" spc="-35" baseline="0" dirty="0">
                          <a:solidFill>
                            <a:srgbClr val="231F20"/>
                          </a:solidFill>
                          <a:latin typeface="Palatino Linotype" panose="02040502050505030304" pitchFamily="18" charset="0"/>
                          <a:cs typeface="Garamond"/>
                        </a:rPr>
                        <a:t>Few states  in low to moderate seismic regions perform system-wide seismic vulnerability evaluations, with the FHWA recommendations being the most comprehensive, although not specifically addressing deteriorated bridges. </a:t>
                      </a:r>
                      <a:r>
                        <a:rPr lang="en-US" sz="1100" spc="-35" dirty="0" smtClean="0">
                          <a:solidFill>
                            <a:srgbClr val="231F20"/>
                          </a:solidFill>
                          <a:latin typeface="Palatino Linotype" panose="02040502050505030304" pitchFamily="18" charset="0"/>
                          <a:cs typeface="Garamond"/>
                        </a:rPr>
                        <a:t>Single</a:t>
                      </a:r>
                      <a:r>
                        <a:rPr lang="en-US" sz="1100" spc="-35" baseline="0" dirty="0" smtClean="0">
                          <a:solidFill>
                            <a:srgbClr val="231F20"/>
                          </a:solidFill>
                          <a:latin typeface="Palatino Linotype" panose="02040502050505030304" pitchFamily="18" charset="0"/>
                          <a:cs typeface="Garamond"/>
                        </a:rPr>
                        <a:t> span bridges are generally considered to be less seismically vulnerable, and therefore, this study focused on multiple span bridges. The research involved </a:t>
                      </a:r>
                      <a:r>
                        <a:rPr lang="en-US" sz="1100" spc="-35" baseline="0" dirty="0">
                          <a:solidFill>
                            <a:srgbClr val="231F20"/>
                          </a:solidFill>
                          <a:latin typeface="Palatino Linotype" panose="02040502050505030304" pitchFamily="18" charset="0"/>
                          <a:cs typeface="Garamond"/>
                        </a:rPr>
                        <a:t>non-linear finite element </a:t>
                      </a:r>
                      <a:r>
                        <a:rPr lang="en-US" sz="1100" spc="-35" baseline="0" dirty="0">
                          <a:solidFill>
                            <a:schemeClr val="tx1"/>
                          </a:solidFill>
                          <a:latin typeface="Palatino Linotype" panose="02040502050505030304" pitchFamily="18" charset="0"/>
                          <a:cs typeface="Garamond"/>
                        </a:rPr>
                        <a:t>modeling of </a:t>
                      </a:r>
                      <a:r>
                        <a:rPr lang="en-US" sz="1100" spc="-35" baseline="0" dirty="0" smtClean="0">
                          <a:solidFill>
                            <a:schemeClr val="tx1"/>
                          </a:solidFill>
                          <a:latin typeface="Palatino Linotype" panose="02040502050505030304" pitchFamily="18" charset="0"/>
                          <a:cs typeface="Garamond"/>
                        </a:rPr>
                        <a:t>existing Vermont </a:t>
                      </a:r>
                      <a:r>
                        <a:rPr lang="en-US" sz="1100" spc="-35" baseline="0" dirty="0">
                          <a:solidFill>
                            <a:schemeClr val="tx1"/>
                          </a:solidFill>
                          <a:latin typeface="Palatino Linotype" panose="02040502050505030304" pitchFamily="18" charset="0"/>
                          <a:cs typeface="Garamond"/>
                        </a:rPr>
                        <a:t>bridges </a:t>
                      </a:r>
                      <a:r>
                        <a:rPr lang="en-US" sz="1100" spc="-35" baseline="0" dirty="0" smtClean="0">
                          <a:solidFill>
                            <a:schemeClr val="tx1"/>
                          </a:solidFill>
                          <a:latin typeface="Palatino Linotype" panose="02040502050505030304" pitchFamily="18" charset="0"/>
                          <a:cs typeface="Garamond"/>
                        </a:rPr>
                        <a:t>representative of about 80 percent of the multiple span bridge inventory subjected </a:t>
                      </a:r>
                      <a:r>
                        <a:rPr lang="en-US" sz="1100" spc="-35" baseline="0" dirty="0">
                          <a:solidFill>
                            <a:schemeClr val="tx1"/>
                          </a:solidFill>
                          <a:latin typeface="Palatino Linotype" panose="02040502050505030304" pitchFamily="18" charset="0"/>
                          <a:cs typeface="Garamond"/>
                        </a:rPr>
                        <a:t>to  </a:t>
                      </a:r>
                      <a:r>
                        <a:rPr lang="en-US" sz="1100" spc="-35" baseline="0" dirty="0" smtClean="0">
                          <a:solidFill>
                            <a:schemeClr val="tx1"/>
                          </a:solidFill>
                          <a:latin typeface="Palatino Linotype" panose="02040502050505030304" pitchFamily="18" charset="0"/>
                          <a:cs typeface="Garamond"/>
                        </a:rPr>
                        <a:t>earthquakes </a:t>
                      </a:r>
                      <a:r>
                        <a:rPr lang="en-US" sz="1100" spc="-35" baseline="0" dirty="0">
                          <a:solidFill>
                            <a:schemeClr val="tx1"/>
                          </a:solidFill>
                          <a:latin typeface="Palatino Linotype" panose="02040502050505030304" pitchFamily="18" charset="0"/>
                          <a:cs typeface="Garamond"/>
                        </a:rPr>
                        <a:t>specified in  the current AASHTO LRFD design requirements, for both pristine and fully spalled concrete </a:t>
                      </a:r>
                      <a:r>
                        <a:rPr lang="en-US" sz="1100" spc="-35" baseline="0" dirty="0" smtClean="0">
                          <a:solidFill>
                            <a:schemeClr val="tx1"/>
                          </a:solidFill>
                          <a:latin typeface="Palatino Linotype" panose="02040502050505030304" pitchFamily="18" charset="0"/>
                          <a:cs typeface="Garamond"/>
                        </a:rPr>
                        <a:t>substructures</a:t>
                      </a:r>
                      <a:r>
                        <a:rPr lang="en-US" sz="1100" spc="-35" baseline="0" dirty="0" smtClean="0">
                          <a:solidFill>
                            <a:srgbClr val="231F20"/>
                          </a:solidFill>
                          <a:latin typeface="Palatino Linotype" panose="02040502050505030304" pitchFamily="18" charset="0"/>
                          <a:cs typeface="Garamond"/>
                        </a:rPr>
                        <a:t>.  </a:t>
                      </a:r>
                      <a:r>
                        <a:rPr lang="en-US" sz="1100" spc="-35" baseline="0" dirty="0">
                          <a:solidFill>
                            <a:srgbClr val="231F20"/>
                          </a:solidFill>
                          <a:latin typeface="Palatino Linotype" panose="02040502050505030304" pitchFamily="18" charset="0"/>
                          <a:cs typeface="Garamond"/>
                        </a:rPr>
                        <a:t>UVM developed the Vermont Rapid Seismic Screening Algorithm (VeRSSA) to be applied to data available in the Vermont </a:t>
                      </a:r>
                      <a:r>
                        <a:rPr lang="en-US" sz="1100" spc="-35" baseline="0" dirty="0" smtClean="0">
                          <a:solidFill>
                            <a:srgbClr val="231F20"/>
                          </a:solidFill>
                          <a:latin typeface="Palatino Linotype" panose="02040502050505030304" pitchFamily="18" charset="0"/>
                          <a:cs typeface="Garamond"/>
                        </a:rPr>
                        <a:t>NBI.</a:t>
                      </a:r>
                      <a:endParaRPr lang="en-US" sz="1100" spc="-35" baseline="0" dirty="0">
                        <a:solidFill>
                          <a:srgbClr val="231F20"/>
                        </a:solidFill>
                        <a:latin typeface="Palatino Linotype" panose="02040502050505030304" pitchFamily="18" charset="0"/>
                        <a:cs typeface="Garamond"/>
                      </a:endParaRPr>
                    </a:p>
                    <a:p>
                      <a:pPr marL="70485" marR="5715" algn="just">
                        <a:lnSpc>
                          <a:spcPts val="1210"/>
                        </a:lnSpc>
                        <a:spcBef>
                          <a:spcPts val="960"/>
                        </a:spcBef>
                      </a:pPr>
                      <a:r>
                        <a:rPr lang="en-US" sz="1400" b="1" spc="20" dirty="0">
                          <a:solidFill>
                            <a:srgbClr val="231F20"/>
                          </a:solidFill>
                          <a:latin typeface="Franklin Gothic Book" panose="020B0503020102020204" pitchFamily="34" charset="0"/>
                          <a:ea typeface="+mn-ea"/>
                          <a:cs typeface="Calibri"/>
                        </a:rPr>
                        <a:t>Conclusion or </a:t>
                      </a:r>
                      <a:r>
                        <a:rPr lang="en-US" sz="1400" b="1" spc="20" dirty="0">
                          <a:solidFill>
                            <a:srgbClr val="231F20"/>
                          </a:solidFill>
                          <a:latin typeface="Franklin Gothic Book" panose="020B0503020102020204" pitchFamily="34" charset="0"/>
                          <a:cs typeface="Calibri"/>
                        </a:rPr>
                        <a:t>What</a:t>
                      </a:r>
                      <a:r>
                        <a:rPr lang="en-US" sz="1400" b="1" spc="-50" dirty="0">
                          <a:solidFill>
                            <a:srgbClr val="231F20"/>
                          </a:solidFill>
                          <a:latin typeface="Franklin Gothic Book" panose="020B0503020102020204" pitchFamily="34" charset="0"/>
                          <a:cs typeface="Calibri"/>
                        </a:rPr>
                        <a:t> </a:t>
                      </a:r>
                      <a:r>
                        <a:rPr lang="en-US" sz="1400" b="1" spc="30" dirty="0">
                          <a:solidFill>
                            <a:srgbClr val="231F20"/>
                          </a:solidFill>
                          <a:latin typeface="Franklin Gothic Book" panose="020B0503020102020204" pitchFamily="34" charset="0"/>
                          <a:cs typeface="Calibri"/>
                        </a:rPr>
                        <a:t>are</a:t>
                      </a:r>
                      <a:r>
                        <a:rPr lang="en-US" sz="1400" b="1" spc="-50" dirty="0">
                          <a:solidFill>
                            <a:srgbClr val="231F20"/>
                          </a:solidFill>
                          <a:latin typeface="Franklin Gothic Book" panose="020B0503020102020204" pitchFamily="34" charset="0"/>
                          <a:cs typeface="Calibri"/>
                        </a:rPr>
                        <a:t> </a:t>
                      </a:r>
                      <a:r>
                        <a:rPr lang="en-US" sz="1400" b="1" spc="40" dirty="0">
                          <a:solidFill>
                            <a:srgbClr val="231F20"/>
                          </a:solidFill>
                          <a:latin typeface="Franklin Gothic Book" panose="020B0503020102020204" pitchFamily="34" charset="0"/>
                          <a:cs typeface="Calibri"/>
                        </a:rPr>
                        <a:t>the</a:t>
                      </a:r>
                      <a:r>
                        <a:rPr lang="en-US" sz="1400" b="1" spc="-50" dirty="0">
                          <a:solidFill>
                            <a:srgbClr val="231F20"/>
                          </a:solidFill>
                          <a:latin typeface="Franklin Gothic Book" panose="020B0503020102020204" pitchFamily="34" charset="0"/>
                          <a:cs typeface="Calibri"/>
                        </a:rPr>
                        <a:t> </a:t>
                      </a:r>
                      <a:r>
                        <a:rPr lang="en-US" sz="1400" b="1" spc="50" dirty="0">
                          <a:solidFill>
                            <a:srgbClr val="231F20"/>
                          </a:solidFill>
                          <a:latin typeface="Franklin Gothic Book" panose="020B0503020102020204" pitchFamily="34" charset="0"/>
                          <a:cs typeface="Calibri"/>
                        </a:rPr>
                        <a:t>next</a:t>
                      </a:r>
                      <a:r>
                        <a:rPr lang="en-US" sz="1400" b="1" spc="-50" dirty="0">
                          <a:solidFill>
                            <a:srgbClr val="231F20"/>
                          </a:solidFill>
                          <a:latin typeface="Franklin Gothic Book" panose="020B0503020102020204" pitchFamily="34" charset="0"/>
                          <a:cs typeface="Calibri"/>
                        </a:rPr>
                        <a:t> </a:t>
                      </a:r>
                      <a:r>
                        <a:rPr lang="en-US" sz="1400" b="1" spc="35" dirty="0">
                          <a:solidFill>
                            <a:srgbClr val="231F20"/>
                          </a:solidFill>
                          <a:latin typeface="Franklin Gothic Book" panose="020B0503020102020204" pitchFamily="34" charset="0"/>
                          <a:cs typeface="Calibri"/>
                        </a:rPr>
                        <a:t>steps?</a:t>
                      </a:r>
                      <a:endParaRPr lang="en-US" sz="1400" dirty="0">
                        <a:latin typeface="Franklin Gothic Book" panose="020B0503020102020204" pitchFamily="34" charset="0"/>
                        <a:cs typeface="Calibri"/>
                      </a:endParaRPr>
                    </a:p>
                    <a:p>
                      <a:pPr marL="70485" marR="5715" algn="just">
                        <a:lnSpc>
                          <a:spcPts val="1210"/>
                        </a:lnSpc>
                        <a:spcBef>
                          <a:spcPts val="960"/>
                        </a:spcBef>
                      </a:pPr>
                      <a:r>
                        <a:rPr lang="en-US" sz="1100" spc="-35" dirty="0">
                          <a:solidFill>
                            <a:srgbClr val="231F20"/>
                          </a:solidFill>
                          <a:latin typeface="Palatino Linotype" panose="02040502050505030304" pitchFamily="18" charset="0"/>
                          <a:cs typeface="Garamond"/>
                        </a:rPr>
                        <a:t>The study indicates that Vermont’s </a:t>
                      </a:r>
                      <a:r>
                        <a:rPr lang="en-US" sz="1100" spc="-35" dirty="0" smtClean="0">
                          <a:solidFill>
                            <a:srgbClr val="231F20"/>
                          </a:solidFill>
                          <a:latin typeface="Palatino Linotype" panose="02040502050505030304" pitchFamily="18" charset="0"/>
                          <a:cs typeface="Garamond"/>
                        </a:rPr>
                        <a:t>multiple span</a:t>
                      </a:r>
                      <a:r>
                        <a:rPr lang="en-US" sz="1100" spc="-35" baseline="0" dirty="0" smtClean="0">
                          <a:solidFill>
                            <a:srgbClr val="231F20"/>
                          </a:solidFill>
                          <a:latin typeface="Palatino Linotype" panose="02040502050505030304" pitchFamily="18" charset="0"/>
                          <a:cs typeface="Garamond"/>
                        </a:rPr>
                        <a:t> </a:t>
                      </a:r>
                      <a:r>
                        <a:rPr lang="en-US" sz="1100" spc="-35" dirty="0" smtClean="0">
                          <a:solidFill>
                            <a:srgbClr val="231F20"/>
                          </a:solidFill>
                          <a:latin typeface="Palatino Linotype" panose="02040502050505030304" pitchFamily="18" charset="0"/>
                          <a:cs typeface="Garamond"/>
                        </a:rPr>
                        <a:t>bridges </a:t>
                      </a:r>
                      <a:r>
                        <a:rPr lang="en-US" sz="1100" spc="-35" dirty="0">
                          <a:solidFill>
                            <a:srgbClr val="231F20"/>
                          </a:solidFill>
                          <a:latin typeface="Palatino Linotype" panose="02040502050505030304" pitchFamily="18" charset="0"/>
                          <a:cs typeface="Garamond"/>
                        </a:rPr>
                        <a:t>are susceptible to varying degrees of  earthquake damage depending on their geographic location, foundation conditions, and certain bridge features particularly those related to span continuity and support types, and alignment (skew). </a:t>
                      </a:r>
                      <a:r>
                        <a:rPr lang="en-US" sz="1100" spc="-35" dirty="0" smtClean="0">
                          <a:solidFill>
                            <a:srgbClr val="231F20"/>
                          </a:solidFill>
                          <a:latin typeface="Palatino Linotype" panose="02040502050505030304" pitchFamily="18" charset="0"/>
                          <a:cs typeface="Garamond"/>
                        </a:rPr>
                        <a:t>The bridges were assigned three levels of vulnerability – high, medium and low,</a:t>
                      </a:r>
                      <a:r>
                        <a:rPr lang="en-US" sz="1100" spc="-35" baseline="0" dirty="0" smtClean="0">
                          <a:solidFill>
                            <a:srgbClr val="231F20"/>
                          </a:solidFill>
                          <a:latin typeface="Palatino Linotype" panose="02040502050505030304" pitchFamily="18" charset="0"/>
                          <a:cs typeface="Garamond"/>
                        </a:rPr>
                        <a:t> using</a:t>
                      </a:r>
                      <a:r>
                        <a:rPr lang="en-US" sz="1100" spc="-35" dirty="0" smtClean="0">
                          <a:solidFill>
                            <a:srgbClr val="231F20"/>
                          </a:solidFill>
                          <a:latin typeface="Palatino Linotype" panose="02040502050505030304" pitchFamily="18" charset="0"/>
                          <a:cs typeface="Garamond"/>
                        </a:rPr>
                        <a:t> the </a:t>
                      </a:r>
                      <a:r>
                        <a:rPr lang="en-US" sz="1100" spc="-35" dirty="0">
                          <a:solidFill>
                            <a:srgbClr val="231F20"/>
                          </a:solidFill>
                          <a:latin typeface="Palatino Linotype" panose="02040502050505030304" pitchFamily="18" charset="0"/>
                          <a:cs typeface="Garamond"/>
                        </a:rPr>
                        <a:t>VeRSSA </a:t>
                      </a:r>
                      <a:r>
                        <a:rPr lang="en-US" sz="1100" spc="-35" dirty="0" smtClean="0">
                          <a:solidFill>
                            <a:srgbClr val="231F20"/>
                          </a:solidFill>
                          <a:latin typeface="Palatino Linotype" panose="02040502050505030304" pitchFamily="18" charset="0"/>
                          <a:cs typeface="Garamond"/>
                        </a:rPr>
                        <a:t>screening.</a:t>
                      </a:r>
                      <a:endParaRPr lang="en-US" sz="1100" spc="-35" dirty="0">
                        <a:solidFill>
                          <a:srgbClr val="231F20"/>
                        </a:solidFill>
                        <a:latin typeface="Palatino Linotype" panose="02040502050505030304" pitchFamily="18" charset="0"/>
                        <a:cs typeface="Garamond"/>
                      </a:endParaRPr>
                    </a:p>
                    <a:p>
                      <a:pPr marL="70485" marR="5715" algn="just">
                        <a:lnSpc>
                          <a:spcPts val="1210"/>
                        </a:lnSpc>
                        <a:spcBef>
                          <a:spcPts val="600"/>
                        </a:spcBef>
                        <a:spcAft>
                          <a:spcPts val="0"/>
                        </a:spcAft>
                      </a:pPr>
                      <a:r>
                        <a:rPr lang="en-US" sz="1100" spc="-35" baseline="0" dirty="0">
                          <a:solidFill>
                            <a:srgbClr val="231F20"/>
                          </a:solidFill>
                          <a:latin typeface="Palatino Linotype" panose="02040502050505030304" pitchFamily="18" charset="0"/>
                          <a:cs typeface="Garamond"/>
                        </a:rPr>
                        <a:t>The VeRSSA algorithm is </a:t>
                      </a:r>
                      <a:r>
                        <a:rPr lang="en-US" sz="1100" spc="-35" baseline="0" dirty="0" smtClean="0">
                          <a:solidFill>
                            <a:srgbClr val="231F20"/>
                          </a:solidFill>
                          <a:latin typeface="Palatino Linotype" panose="02040502050505030304" pitchFamily="18" charset="0"/>
                          <a:cs typeface="Garamond"/>
                        </a:rPr>
                        <a:t>specifically designed </a:t>
                      </a:r>
                      <a:r>
                        <a:rPr lang="en-US" sz="1100" spc="-35" baseline="0" dirty="0">
                          <a:solidFill>
                            <a:srgbClr val="231F20"/>
                          </a:solidFill>
                          <a:latin typeface="Palatino Linotype" panose="02040502050505030304" pitchFamily="18" charset="0"/>
                          <a:cs typeface="Garamond"/>
                        </a:rPr>
                        <a:t>to yield a moderately conservative seismic vulnerability rating subject to subsequent refinement after obtaining more specific data on the soil and foundations, substructure concrete details, and span support dimensions at each of the bridges through plan review and site visits.   The study indicates that individual bridge vulnerability ratings </a:t>
                      </a:r>
                      <a:r>
                        <a:rPr lang="en-US" sz="1100" spc="-35" baseline="0" dirty="0" smtClean="0">
                          <a:solidFill>
                            <a:srgbClr val="231F20"/>
                          </a:solidFill>
                          <a:latin typeface="Palatino Linotype" panose="02040502050505030304" pitchFamily="18" charset="0"/>
                          <a:cs typeface="Garamond"/>
                        </a:rPr>
                        <a:t>could improve where further bridge-specific information indicates </a:t>
                      </a:r>
                      <a:r>
                        <a:rPr lang="en-US" sz="1100" spc="-35" baseline="0" dirty="0">
                          <a:solidFill>
                            <a:srgbClr val="231F20"/>
                          </a:solidFill>
                          <a:latin typeface="Palatino Linotype" panose="02040502050505030304" pitchFamily="18" charset="0"/>
                          <a:cs typeface="Garamond"/>
                        </a:rPr>
                        <a:t>more favorable conditions than can be justifiably inferred from what is available in the current </a:t>
                      </a:r>
                      <a:r>
                        <a:rPr lang="en-US" sz="1100" spc="-35" baseline="0" dirty="0" smtClean="0">
                          <a:solidFill>
                            <a:srgbClr val="231F20"/>
                          </a:solidFill>
                          <a:latin typeface="Palatino Linotype" panose="02040502050505030304" pitchFamily="18" charset="0"/>
                          <a:cs typeface="Garamond"/>
                        </a:rPr>
                        <a:t>NBI database and VTrans’ supplemental data.</a:t>
                      </a:r>
                      <a:endParaRPr lang="en-US" sz="1100" spc="-35" baseline="0" dirty="0">
                        <a:solidFill>
                          <a:srgbClr val="231F20"/>
                        </a:solidFill>
                        <a:latin typeface="Palatino Linotype" panose="02040502050505030304" pitchFamily="18" charset="0"/>
                        <a:cs typeface="Garamond"/>
                      </a:endParaRPr>
                    </a:p>
                    <a:p>
                      <a:pPr marL="70485" marR="5715" algn="just">
                        <a:lnSpc>
                          <a:spcPts val="1210"/>
                        </a:lnSpc>
                        <a:spcBef>
                          <a:spcPts val="960"/>
                        </a:spcBef>
                      </a:pPr>
                      <a:r>
                        <a:rPr lang="en-US" sz="1400" b="1" spc="20" dirty="0">
                          <a:solidFill>
                            <a:srgbClr val="231F20"/>
                          </a:solidFill>
                          <a:latin typeface="Franklin Gothic Book" panose="020B0503020102020204" pitchFamily="34" charset="0"/>
                          <a:cs typeface="Calibri"/>
                        </a:rPr>
                        <a:t>What</a:t>
                      </a:r>
                      <a:r>
                        <a:rPr lang="en-US" sz="1400" b="1" spc="-45" dirty="0">
                          <a:solidFill>
                            <a:srgbClr val="231F20"/>
                          </a:solidFill>
                          <a:latin typeface="Franklin Gothic Book" panose="020B0503020102020204" pitchFamily="34" charset="0"/>
                          <a:cs typeface="Calibri"/>
                        </a:rPr>
                        <a:t> </a:t>
                      </a:r>
                      <a:r>
                        <a:rPr lang="en-US" sz="1400" b="1" spc="30" dirty="0">
                          <a:solidFill>
                            <a:srgbClr val="231F20"/>
                          </a:solidFill>
                          <a:latin typeface="Franklin Gothic Book" panose="020B0503020102020204" pitchFamily="34" charset="0"/>
                          <a:cs typeface="Calibri"/>
                        </a:rPr>
                        <a:t>are</a:t>
                      </a:r>
                      <a:r>
                        <a:rPr lang="en-US" sz="1400" b="1" spc="-45" dirty="0">
                          <a:solidFill>
                            <a:srgbClr val="231F20"/>
                          </a:solidFill>
                          <a:latin typeface="Franklin Gothic Book" panose="020B0503020102020204" pitchFamily="34" charset="0"/>
                          <a:cs typeface="Calibri"/>
                        </a:rPr>
                        <a:t> </a:t>
                      </a:r>
                      <a:r>
                        <a:rPr lang="en-US" sz="1400" b="1" spc="45" dirty="0">
                          <a:solidFill>
                            <a:srgbClr val="231F20"/>
                          </a:solidFill>
                          <a:latin typeface="Franklin Gothic Book" panose="020B0503020102020204" pitchFamily="34" charset="0"/>
                          <a:cs typeface="Calibri"/>
                        </a:rPr>
                        <a:t>potential</a:t>
                      </a:r>
                      <a:r>
                        <a:rPr lang="en-US" sz="1400" b="1" spc="-45" dirty="0">
                          <a:solidFill>
                            <a:srgbClr val="231F20"/>
                          </a:solidFill>
                          <a:latin typeface="Franklin Gothic Book" panose="020B0503020102020204" pitchFamily="34" charset="0"/>
                          <a:cs typeface="Calibri"/>
                        </a:rPr>
                        <a:t> </a:t>
                      </a:r>
                      <a:r>
                        <a:rPr lang="en-US" sz="1400" b="1" spc="40" dirty="0">
                          <a:solidFill>
                            <a:srgbClr val="231F20"/>
                          </a:solidFill>
                          <a:latin typeface="Franklin Gothic Book" panose="020B0503020102020204" pitchFamily="34" charset="0"/>
                          <a:cs typeface="Calibri"/>
                        </a:rPr>
                        <a:t>impacts?  What is the benefit to VTrans?</a:t>
                      </a:r>
                      <a:endParaRPr lang="en-US" sz="1400" dirty="0">
                        <a:latin typeface="Franklin Gothic Book" panose="020B0503020102020204" pitchFamily="34" charset="0"/>
                        <a:cs typeface="Calibri"/>
                      </a:endParaRPr>
                    </a:p>
                    <a:p>
                      <a:pPr marL="70485" marR="5715" algn="just">
                        <a:lnSpc>
                          <a:spcPts val="1210"/>
                        </a:lnSpc>
                        <a:spcBef>
                          <a:spcPts val="960"/>
                        </a:spcBef>
                      </a:pPr>
                      <a:r>
                        <a:rPr lang="en-US" sz="1100" spc="-20" dirty="0">
                          <a:solidFill>
                            <a:srgbClr val="231F20"/>
                          </a:solidFill>
                          <a:latin typeface="Palatino Linotype" panose="02040502050505030304" pitchFamily="18" charset="0"/>
                          <a:cs typeface="Garamond"/>
                        </a:rPr>
                        <a:t>This research provides VTrans with a quantitative estimate of the seismic vulnerability of the bridge inventory applicable to both individual and system-wide bridge rehabilitation and replacement decision-making in consideration of improving Vermont’s transportation system disaster resilience. The resulting seismic vulnerability ratings also provide a tool for prioritizing response following an earthquake in terms of which bridges to inspect, and estimating recovery resources required.  </a:t>
                      </a:r>
                      <a:endParaRPr lang="en-US" sz="1100" spc="-20" baseline="0" dirty="0">
                        <a:solidFill>
                          <a:srgbClr val="231F20"/>
                        </a:solidFill>
                        <a:latin typeface="Palatino Linotype" panose="02040502050505030304" pitchFamily="18" charset="0"/>
                        <a:cs typeface="Garamond"/>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6"/>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a:latin typeface="Franklin Gothic Medium" panose="020B0603020102020204" pitchFamily="34" charset="0"/>
              </a:rPr>
              <a:t>2017 Research</a:t>
            </a:r>
          </a:p>
          <a:p>
            <a:pPr algn="ctr"/>
            <a:r>
              <a:rPr lang="en-US" b="1" dirty="0">
                <a:latin typeface="Franklin Gothic Medium" panose="020B0603020102020204" pitchFamily="34" charset="0"/>
              </a:rPr>
              <a:t>Symposium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E23TXWV46JPD-235135430-11</_dlc_DocId>
    <_dlc_DocIdUrl xmlns="22ec0dd7-095b-41f2-b8b8-a624496b8c6b">
      <Url>https://outside.vermont.gov/agency/VTRANS/external/docs/_layouts/15/DocIdRedir.aspx?ID=E23TXWV46JPD-235135430-11</Url>
      <Description>E23TXWV46JPD-235135430-11</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C5BA31-7CC8-4676-98E2-8D53A18116B2}"/>
</file>

<file path=customXml/itemProps2.xml><?xml version="1.0" encoding="utf-8"?>
<ds:datastoreItem xmlns:ds="http://schemas.openxmlformats.org/officeDocument/2006/customXml" ds:itemID="{EF3E11B6-1DF8-4577-9F94-3862605860EC}"/>
</file>

<file path=customXml/itemProps3.xml><?xml version="1.0" encoding="utf-8"?>
<ds:datastoreItem xmlns:ds="http://schemas.openxmlformats.org/officeDocument/2006/customXml" ds:itemID="{FCD8ADCE-65DE-4787-8610-442B7CDD7E25}"/>
</file>

<file path=customXml/itemProps4.xml><?xml version="1.0" encoding="utf-8"?>
<ds:datastoreItem xmlns:ds="http://schemas.openxmlformats.org/officeDocument/2006/customXml" ds:itemID="{A5139720-8DFC-4BE6-BE2C-DCCDCD6EB9A4}"/>
</file>

<file path=docProps/app.xml><?xml version="1.0" encoding="utf-8"?>
<Properties xmlns="http://schemas.openxmlformats.org/officeDocument/2006/extended-properties" xmlns:vt="http://schemas.openxmlformats.org/officeDocument/2006/docPropsVTypes">
  <Template/>
  <TotalTime>816</TotalTime>
  <Words>653</Words>
  <Application>Microsoft Office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mdewoolk</cp:lastModifiedBy>
  <cp:revision>36</cp:revision>
  <cp:lastPrinted>2017-07-31T17:57:21Z</cp:lastPrinted>
  <dcterms:created xsi:type="dcterms:W3CDTF">2016-10-05T18:36:23Z</dcterms:created>
  <dcterms:modified xsi:type="dcterms:W3CDTF">2017-09-01T20:06:11Z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179ed1fe-7d66-4471-bb2b-ac2ad6603c7f</vt:lpwstr>
  </property>
</Properties>
</file>